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규모별 활용률</c:v>
                </c:pt>
              </c:strCache>
            </c:strRef>
          </c:tx>
          <c:spPr>
            <a:solidFill>
              <a:srgbClr val="E6E6E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FFFFFF"/>
                    </a:solidFill>
                    <a:latin typeface="Pretendard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6E6E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6363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대기업</c:v>
                  </c:pt>
                  <c:pt idx="1">
                    <c:v>중소기업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66.5</c:v>
                </c:pt>
                <c:pt idx="1">
                  <c:v>52.7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600" u="none">
                  <a:solidFill>
                    <a:srgbClr val="FFFFFF"/>
                  </a:solidFill>
                  <a:latin typeface="Pretendard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9C9C9D"/>
                </a:solidFill>
                <a:latin typeface="Pretendard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중소기업 지역별</c:v>
                </c:pt>
              </c:strCache>
            </c:strRef>
          </c:tx>
          <c:spPr>
            <a:solidFill>
              <a:srgbClr val="E6E6E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FFFFFF"/>
                    </a:solidFill>
                    <a:latin typeface="Pretendard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6E6E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6363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수도권</c:v>
                  </c:pt>
                  <c:pt idx="1">
                    <c:v>비수도권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57.3</c:v>
                </c:pt>
                <c:pt idx="1">
                  <c:v>47.8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600" u="none">
                  <a:solidFill>
                    <a:srgbClr val="FFFFFF"/>
                  </a:solidFill>
                  <a:latin typeface="Pretendard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9C9C9D"/>
                </a:solidFill>
                <a:latin typeface="Pretendard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050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AI는 실험에서 실무로 가고 있지만,</a:t>
            </a:r>
            <a:endParaRPr lang="en-US" sz="3200" dirty="0"/>
          </a:p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1년의 증가폭은 아직 확인할 수 없습니다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6263640"/>
            <a:ext cx="9814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출처: 대한상의 2026.6 (전 산업 임금근로자 약 3,000명, 섬유패션 한정 수치 아님) · 기준일 2026.10.22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54577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/ 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2011680"/>
            <a:ext cx="6400800" cy="3931920"/>
          </a:xfrm>
          <a:prstGeom prst="roundRect">
            <a:avLst>
              <a:gd name="adj" fmla="val 2791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88720" y="2286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대기업 근로자 생성형 AI 활용률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74320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66.5%</a:t>
            </a:r>
            <a:endParaRPr lang="en-US" sz="110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46634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중소기업 52.7%, 격차 13.8%p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516636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회사 지원·역량을 반영하면 순수 격차는 약 4%p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98080" y="2011680"/>
            <a:ext cx="3962095" cy="1188720"/>
          </a:xfrm>
          <a:prstGeom prst="roundRect">
            <a:avLst>
              <a:gd name="adj" fmla="val 9231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0" y="219456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확인됨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0" y="2514600"/>
            <a:ext cx="34134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방향: 마케팅·디자인부터 실무에 적용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498080" y="3383280"/>
            <a:ext cx="3962095" cy="1188720"/>
          </a:xfrm>
          <a:prstGeom prst="roundRect">
            <a:avLst>
              <a:gd name="adj" fmla="val 9231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0" y="356616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확인됨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0" y="3886200"/>
            <a:ext cx="34134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격차: 규모·업종·지역별로 벌어짐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498080" y="4754880"/>
            <a:ext cx="3962095" cy="1188720"/>
          </a:xfrm>
          <a:prstGeom prst="roundRect">
            <a:avLst>
              <a:gd name="adj" fmla="val 9231"/>
            </a:avLst>
          </a:prstGeom>
          <a:solidFill>
            <a:srgbClr val="452324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0" y="493776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36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불가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0" y="5257800"/>
            <a:ext cx="34134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섬유패션 1년 변화: 섬산련 실태조사(~2026.12.15) 후 판단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50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격차는 규모·업종·지역에서 벌어집니다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6263640"/>
            <a:ext cx="9814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출처: 대한상의 보고서(2026.6.10, 2차 인용, 원문 미열람) · 전 산업 기준, 섬유패션 한정 아님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54577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/ 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393338" cy="4114800"/>
          </a:xfrm>
          <a:prstGeom prst="roundRect">
            <a:avLst>
              <a:gd name="adj" fmla="val 3234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201168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규모별 활용률</a:t>
            </a:r>
            <a:endParaRPr lang="en-US" sz="1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914400" y="2468880"/>
          <a:ext cx="3027578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4399178" y="1828800"/>
            <a:ext cx="3393338" cy="4114800"/>
          </a:xfrm>
          <a:prstGeom prst="roundRect">
            <a:avLst>
              <a:gd name="adj" fmla="val 3234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73498" y="201168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중소기업 지역별</a:t>
            </a:r>
            <a:endParaRPr lang="en-US" sz="1800" dirty="0"/>
          </a:p>
        </p:txBody>
      </p:sp>
      <p:graphicFrame>
        <p:nvGraphicFramePr>
          <p:cNvPr id="10" name="Chart 1" descr=""/>
          <p:cNvGraphicFramePr/>
          <p:nvPr/>
        </p:nvGraphicFramePr>
        <p:xfrm>
          <a:off x="4582058" y="2468880"/>
          <a:ext cx="3027578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Shape 7"/>
          <p:cNvSpPr/>
          <p:nvPr/>
        </p:nvSpPr>
        <p:spPr>
          <a:xfrm>
            <a:off x="8066837" y="1828800"/>
            <a:ext cx="3393338" cy="4114800"/>
          </a:xfrm>
          <a:prstGeom prst="roundRect">
            <a:avLst>
              <a:gd name="adj" fmla="val 3234"/>
            </a:avLst>
          </a:prstGeom>
          <a:solidFill>
            <a:srgbClr val="452324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341157" y="2011680"/>
            <a:ext cx="2844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제조업 대·중소 활용 격차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8341157" y="2651760"/>
            <a:ext cx="28446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636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24.2%p</a:t>
            </a:r>
            <a:endParaRPr lang="en-US" sz="4600" dirty="0"/>
          </a:p>
        </p:txBody>
      </p:sp>
      <p:sp>
        <p:nvSpPr>
          <p:cNvPr id="14" name="Text 10"/>
          <p:cNvSpPr txBox="1"/>
          <p:nvPr/>
        </p:nvSpPr>
        <p:spPr>
          <a:xfrm>
            <a:off x="8341157" y="4114800"/>
            <a:ext cx="28446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서비스업은 9.2%p</a:t>
            </a:r>
            <a:endParaRPr lang="en-US" sz="1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제조·지방이 사각지대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050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마케팅·디자인이 앞서고, 생산 현장은 더딥니다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6263640"/>
            <a:ext cx="9814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출처: 산업통상부 보도자료 2024.8.13 · 대한상의 2026.6 · 디지털 전환 35%는 AI 도입률이 아니며 최근 1년 변화도 아님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54577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/ 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149498" cy="2651760"/>
          </a:xfrm>
          <a:prstGeom prst="roundRect">
            <a:avLst>
              <a:gd name="adj" fmla="val 4138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2011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2377440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현황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971800"/>
            <a:ext cx="260085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마케팅·디자인부터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실무 적용.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 현장은 더딤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990746" y="2926080"/>
            <a:ext cx="420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▶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21098" y="1828800"/>
            <a:ext cx="3149498" cy="2651760"/>
          </a:xfrm>
          <a:prstGeom prst="roundRect">
            <a:avLst>
              <a:gd name="adj" fmla="val 4138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795418" y="2011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795418" y="2377440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이슈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795418" y="2971800"/>
            <a:ext cx="260085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대·중소, 제조·지방 격차.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로드맵 없는 중소 70.4%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780325" y="2926080"/>
            <a:ext cx="420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▶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310677" y="1828800"/>
            <a:ext cx="3149498" cy="2651760"/>
          </a:xfrm>
          <a:prstGeom prst="roundRect">
            <a:avLst>
              <a:gd name="adj" fmla="val 4138"/>
            </a:avLst>
          </a:prstGeom>
          <a:solidFill>
            <a:srgbClr val="452324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584997" y="2011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636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584997" y="2377440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시사점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8584997" y="2971800"/>
            <a:ext cx="260085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격차는 규모보다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조직 지원·교육에서 발생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731520" y="4754880"/>
            <a:ext cx="10728655" cy="1188720"/>
          </a:xfrm>
          <a:prstGeom prst="roundRect">
            <a:avLst>
              <a:gd name="adj" fmla="val 9231"/>
            </a:avLst>
          </a:prstGeom>
          <a:solidFill>
            <a:srgbClr val="111214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97280" y="49377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참고  섬유패션 디지털 전환 수준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303520" y="4937760"/>
            <a:ext cx="5790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2023년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35%</a:t>
            </a:r>
            <a:pPr indent="0" marL="0">
              <a:buNone/>
            </a:pPr>
            <a:r>
              <a:rPr lang="en-US" sz="20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→   2030년 목표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60%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050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3종 교차검증: 합의 3건, 불일치 3건, 단독 미검증 1건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6263640"/>
            <a:ext cx="9814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Claude · ChatGPT · Gemini 교차검증 · 같은 원문을 전재한 여러 매체는 독립 교차검증으로 보지 않음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54577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/ 5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783080"/>
          <a:ext cx="10728655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554480"/>
                <a:gridCol w="5882335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C9C9D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쟁점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2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C9C9D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판정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2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C9C9D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핵심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2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1년 변화 직접 통계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합의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C1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세 AI 모두 찾지 못함·확인 불가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대·중소·제조 격차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합의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C1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격차 존재, 대기업 66.5% vs 중소 52.7%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직군별 도입 순서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합의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C1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마케팅·디자인 우선, 생산은 후순위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글로벌 임원 35%+ 활용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6363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불일치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23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다른 매체는 “4분의 3 이상”으로 상충, 원문 확인 필요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촬영 비용 60~80% 절감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6363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불일치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23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근거 없음. 원문은 “수백만원→1만원대”(특정 업체 서비스)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자라 폐기율 15~20% 감축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6363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불일치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23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근거 없음. 원문은 “재고 20%가량 감소”(전언)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국내 도입률 40~55% / 10~15%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6363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단독 미검증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23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E6E6E6"/>
                          </a:solidFill>
                          <a:latin typeface="Pretendard" pitchFamily="34" charset="0"/>
                          <a:ea typeface="Pretendard" pitchFamily="34" charset="-122"/>
                          <a:cs typeface="Pretendard" pitchFamily="34" charset="-120"/>
                        </a:rPr>
                        <a:t>Gemini 단독 추정치, 출처 없음</a:t>
                      </a:r>
                      <a:endParaRPr lang="en-US" sz="1400" dirty="0">
                        <a:latin typeface="Pretendard" charset="0"/>
                        <a:ea typeface="Pretendard" charset="0"/>
                        <a:cs typeface="Pretendard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637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080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050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spc="30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성과 측정이 가능한 업무부터, 교육과 함께 시작합니다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6263640"/>
            <a:ext cx="98142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출처: 한국섬유산업연합회 공고 2026.7.7 · 대한상의 2026.6 · 제언은 현 자료 기준의 권고안이며 실태조사 결과 후 확정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545775" y="6263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A6B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/ 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1783080"/>
            <a:ext cx="6949440" cy="960120"/>
          </a:xfrm>
          <a:prstGeom prst="roundRect">
            <a:avLst>
              <a:gd name="adj" fmla="val 11429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783080"/>
            <a:ext cx="548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636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1911096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자사 AI 활용 실태 조사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2295144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직무·빈도·비용·효과를 구분해 측정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31520" y="2862072"/>
            <a:ext cx="6949440" cy="960120"/>
          </a:xfrm>
          <a:prstGeom prst="roundRect">
            <a:avLst>
              <a:gd name="adj" fmla="val 11429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862072"/>
            <a:ext cx="548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1737360" y="299008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성과 측정형 시범사업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737360" y="3374136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디자인 시안, 상품 설명, 고객 응대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31520" y="3941064"/>
            <a:ext cx="6949440" cy="960120"/>
          </a:xfrm>
          <a:prstGeom prst="roundRect">
            <a:avLst>
              <a:gd name="adj" fmla="val 11429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3941064"/>
            <a:ext cx="548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1737360" y="406908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직무별 실습 교육 병행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4453128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회사 권장·비용 지원이 활용 확률을 올림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31520" y="5020056"/>
            <a:ext cx="6949440" cy="960120"/>
          </a:xfrm>
          <a:prstGeom prst="roundRect">
            <a:avLst>
              <a:gd name="adj" fmla="val 11429"/>
            </a:avLst>
          </a:prstGeom>
          <a:solidFill>
            <a:srgbClr val="07080A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005840" y="5020056"/>
            <a:ext cx="548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3200" dirty="0"/>
          </a:p>
        </p:txBody>
      </p:sp>
      <p:sp>
        <p:nvSpPr>
          <p:cNvPr id="19" name="Text 17"/>
          <p:cNvSpPr txBox="1"/>
          <p:nvPr/>
        </p:nvSpPr>
        <p:spPr>
          <a:xfrm>
            <a:off x="1737360" y="5148072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투자 기준 확장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737360" y="553212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C9C9D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시간 절감만이 아니라 검수 시간·품질·보안·저작권까지 평가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046720" y="1783080"/>
            <a:ext cx="3413455" cy="4178808"/>
          </a:xfrm>
          <a:prstGeom prst="roundRect">
            <a:avLst>
              <a:gd name="adj" fmla="val 3215"/>
            </a:avLst>
          </a:prstGeom>
          <a:solidFill>
            <a:srgbClr val="452324"/>
          </a:solidFill>
          <a:ln w="9525">
            <a:solidFill>
              <a:srgbClr val="36373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412480" y="2011680"/>
            <a:ext cx="2681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 시점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412480" y="2560320"/>
            <a:ext cx="26819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636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2026.12.15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8412480" y="3520440"/>
            <a:ext cx="26819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섬산련 AI 도입 실태조사 종료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6E6E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(설문 300개사 + 인터뷰 30개사 내외)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8412480" y="4526280"/>
            <a:ext cx="26819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결과가 나오면 섬유패션 종사자의 1년 변화를 판단할 수 있습니다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2026-10-22T15:20:17Z</dcterms:created>
  <dcterms:modified xsi:type="dcterms:W3CDTF">2026-10-22T15:20:17Z</dcterms:modified>
</cp:coreProperties>
</file>